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4" r:id="rId8"/>
    <p:sldId id="263" r:id="rId9"/>
    <p:sldId id="289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84" r:id="rId22"/>
    <p:sldId id="286" r:id="rId23"/>
    <p:sldId id="287" r:id="rId24"/>
    <p:sldId id="288" r:id="rId25"/>
    <p:sldId id="275" r:id="rId26"/>
    <p:sldId id="277" r:id="rId27"/>
    <p:sldId id="278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60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83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59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7916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36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0399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681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24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0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0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30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132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1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25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00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4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3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349B430-40DB-4D06-AE88-FCD5B86A65D6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188A963-F13D-4CA2-90E3-9C9EFE0E41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767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协议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480109"/>
            <a:ext cx="8534400" cy="810809"/>
          </a:xfrm>
        </p:spPr>
        <p:txBody>
          <a:bodyPr/>
          <a:lstStyle/>
          <a:p>
            <a:r>
              <a:rPr lang="en-US" altLang="zh-CN" b="1" dirty="0"/>
              <a:t>HTTP </a:t>
            </a:r>
            <a:r>
              <a:rPr lang="zh-CN" altLang="en-US" b="1" dirty="0"/>
              <a:t>请求</a:t>
            </a:r>
            <a:r>
              <a:rPr lang="zh-CN" altLang="en-US" b="1" dirty="0" smtClean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411941"/>
            <a:ext cx="8534400" cy="3615267"/>
          </a:xfrm>
        </p:spPr>
        <p:txBody>
          <a:bodyPr/>
          <a:lstStyle/>
          <a:p>
            <a:pPr latinLnBrk="1"/>
            <a:r>
              <a:rPr lang="zh-CN" altLang="en-US" dirty="0">
                <a:solidFill>
                  <a:schemeClr val="tx1"/>
                </a:solidFill>
              </a:rPr>
              <a:t>根据 </a:t>
            </a:r>
            <a:r>
              <a:rPr lang="en-US" altLang="zh-CN" dirty="0">
                <a:solidFill>
                  <a:schemeClr val="tx1"/>
                </a:solidFill>
              </a:rPr>
              <a:t>HTTP </a:t>
            </a:r>
            <a:r>
              <a:rPr lang="zh-CN" altLang="en-US" dirty="0">
                <a:solidFill>
                  <a:schemeClr val="tx1"/>
                </a:solidFill>
              </a:rPr>
              <a:t>标准，</a:t>
            </a:r>
            <a:r>
              <a:rPr lang="en-US" altLang="zh-CN" dirty="0">
                <a:solidFill>
                  <a:schemeClr val="tx1"/>
                </a:solidFill>
              </a:rPr>
              <a:t>HTTP </a:t>
            </a:r>
            <a:r>
              <a:rPr lang="zh-CN" altLang="en-US" dirty="0">
                <a:solidFill>
                  <a:schemeClr val="tx1"/>
                </a:solidFill>
              </a:rPr>
              <a:t>请求可以使用多种请求方法。</a:t>
            </a:r>
          </a:p>
          <a:p>
            <a:pPr latinLnBrk="1"/>
            <a:r>
              <a:rPr lang="en-US" altLang="zh-CN" dirty="0">
                <a:solidFill>
                  <a:schemeClr val="tx1"/>
                </a:solidFill>
              </a:rPr>
              <a:t>HTTP1.0 </a:t>
            </a:r>
            <a:r>
              <a:rPr lang="zh-CN" altLang="en-US" dirty="0">
                <a:solidFill>
                  <a:schemeClr val="tx1"/>
                </a:solidFill>
              </a:rPr>
              <a:t>定义了三种请求方法： </a:t>
            </a:r>
            <a:r>
              <a:rPr lang="en-US" altLang="zh-CN" dirty="0">
                <a:solidFill>
                  <a:schemeClr val="tx1"/>
                </a:solidFill>
              </a:rPr>
              <a:t>GET, POST </a:t>
            </a:r>
            <a:r>
              <a:rPr lang="zh-CN" altLang="en-US" dirty="0">
                <a:solidFill>
                  <a:schemeClr val="tx1"/>
                </a:solidFill>
              </a:rPr>
              <a:t>和 </a:t>
            </a:r>
            <a:r>
              <a:rPr lang="en-US" altLang="zh-CN" dirty="0">
                <a:solidFill>
                  <a:schemeClr val="tx1"/>
                </a:solidFill>
              </a:rPr>
              <a:t>HEAD</a:t>
            </a:r>
            <a:r>
              <a:rPr lang="zh-CN" altLang="en-US" dirty="0">
                <a:solidFill>
                  <a:schemeClr val="tx1"/>
                </a:solidFill>
              </a:rPr>
              <a:t>方法。</a:t>
            </a:r>
          </a:p>
          <a:p>
            <a:pPr latinLnBrk="1"/>
            <a:r>
              <a:rPr lang="en-US" altLang="zh-CN" dirty="0">
                <a:solidFill>
                  <a:schemeClr val="tx1"/>
                </a:solidFill>
              </a:rPr>
              <a:t>HTTP1.1 </a:t>
            </a:r>
            <a:r>
              <a:rPr lang="zh-CN" altLang="en-US" dirty="0">
                <a:solidFill>
                  <a:schemeClr val="tx1"/>
                </a:solidFill>
              </a:rPr>
              <a:t>新增了六种请求方法：</a:t>
            </a:r>
            <a:r>
              <a:rPr lang="en-US" altLang="zh-CN" dirty="0">
                <a:solidFill>
                  <a:schemeClr val="tx1"/>
                </a:solidFill>
              </a:rPr>
              <a:t>OPTIONS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PUT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PATCH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DELETE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TRACE </a:t>
            </a:r>
            <a:r>
              <a:rPr lang="zh-CN" altLang="en-US" dirty="0">
                <a:solidFill>
                  <a:schemeClr val="tx1"/>
                </a:solidFill>
              </a:rPr>
              <a:t>和 </a:t>
            </a:r>
            <a:r>
              <a:rPr lang="en-US" altLang="zh-CN" dirty="0">
                <a:solidFill>
                  <a:schemeClr val="tx1"/>
                </a:solidFill>
              </a:rPr>
              <a:t>CONNECT </a:t>
            </a:r>
            <a:r>
              <a:rPr lang="zh-CN" altLang="en-US" dirty="0">
                <a:solidFill>
                  <a:schemeClr val="tx1"/>
                </a:solidFill>
              </a:rPr>
              <a:t>方法。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721" y="2939695"/>
            <a:ext cx="75628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199713"/>
            <a:ext cx="8534400" cy="972174"/>
          </a:xfrm>
        </p:spPr>
        <p:txBody>
          <a:bodyPr/>
          <a:lstStyle/>
          <a:p>
            <a:r>
              <a:rPr lang="en-US" altLang="zh-CN" b="1" dirty="0"/>
              <a:t>GET </a:t>
            </a:r>
            <a:r>
              <a:rPr lang="zh-CN" altLang="en-US" dirty="0"/>
              <a:t>：获取资源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479176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GET </a:t>
            </a:r>
            <a:r>
              <a:rPr lang="zh-CN" altLang="en-US" dirty="0">
                <a:solidFill>
                  <a:schemeClr val="tx1"/>
                </a:solidFill>
              </a:rPr>
              <a:t>方法用来请求访问已被 </a:t>
            </a:r>
            <a:r>
              <a:rPr lang="en-US" altLang="zh-CN" dirty="0">
                <a:solidFill>
                  <a:schemeClr val="tx1"/>
                </a:solidFill>
              </a:rPr>
              <a:t>URI </a:t>
            </a:r>
            <a:r>
              <a:rPr lang="zh-CN" altLang="en-US" dirty="0">
                <a:solidFill>
                  <a:schemeClr val="tx1"/>
                </a:solidFill>
              </a:rPr>
              <a:t>识别的资源。指定的资源经服务器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端解析后返回响应内容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51" y="2549898"/>
            <a:ext cx="5681383" cy="2042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996" y="3359599"/>
            <a:ext cx="3790905" cy="12027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51" y="4995424"/>
            <a:ext cx="8084764" cy="14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6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412874"/>
            <a:ext cx="8534400" cy="824256"/>
          </a:xfrm>
        </p:spPr>
        <p:txBody>
          <a:bodyPr/>
          <a:lstStyle/>
          <a:p>
            <a:r>
              <a:rPr lang="en-US" altLang="zh-CN" b="1" dirty="0"/>
              <a:t>POST</a:t>
            </a:r>
            <a:r>
              <a:rPr lang="zh-CN" altLang="en-US" dirty="0"/>
              <a:t>：传输实体主体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385047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虽然用 </a:t>
            </a:r>
            <a:r>
              <a:rPr lang="en-US" altLang="zh-CN" dirty="0">
                <a:solidFill>
                  <a:schemeClr val="tx1"/>
                </a:solidFill>
              </a:rPr>
              <a:t>GET </a:t>
            </a:r>
            <a:r>
              <a:rPr lang="zh-CN" altLang="en-US" dirty="0">
                <a:solidFill>
                  <a:schemeClr val="tx1"/>
                </a:solidFill>
              </a:rPr>
              <a:t>方法也可以传输实体的主体，但一般不用 </a:t>
            </a:r>
            <a:r>
              <a:rPr lang="en-US" altLang="zh-CN" dirty="0">
                <a:solidFill>
                  <a:schemeClr val="tx1"/>
                </a:solidFill>
              </a:rPr>
              <a:t>GET </a:t>
            </a:r>
            <a:r>
              <a:rPr lang="zh-CN" altLang="en-US" dirty="0">
                <a:solidFill>
                  <a:schemeClr val="tx1"/>
                </a:solidFill>
              </a:rPr>
              <a:t>方法进行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传输，而是用 </a:t>
            </a:r>
            <a:r>
              <a:rPr lang="en-US" altLang="zh-CN" dirty="0">
                <a:solidFill>
                  <a:schemeClr val="tx1"/>
                </a:solidFill>
              </a:rPr>
              <a:t>POST </a:t>
            </a:r>
            <a:r>
              <a:rPr lang="zh-CN" altLang="en-US" dirty="0">
                <a:solidFill>
                  <a:schemeClr val="tx1"/>
                </a:solidFill>
              </a:rPr>
              <a:t>方法。虽说 </a:t>
            </a:r>
            <a:r>
              <a:rPr lang="en-US" altLang="zh-CN" dirty="0">
                <a:solidFill>
                  <a:schemeClr val="tx1"/>
                </a:solidFill>
              </a:rPr>
              <a:t>POST </a:t>
            </a:r>
            <a:r>
              <a:rPr lang="zh-CN" altLang="en-US" dirty="0">
                <a:solidFill>
                  <a:schemeClr val="tx1"/>
                </a:solidFill>
              </a:rPr>
              <a:t>的功能与 </a:t>
            </a:r>
            <a:r>
              <a:rPr lang="en-US" altLang="zh-CN" dirty="0">
                <a:solidFill>
                  <a:schemeClr val="tx1"/>
                </a:solidFill>
              </a:rPr>
              <a:t>GET </a:t>
            </a:r>
            <a:r>
              <a:rPr lang="zh-CN" altLang="en-US" dirty="0">
                <a:solidFill>
                  <a:schemeClr val="tx1"/>
                </a:solidFill>
              </a:rPr>
              <a:t>很相似，但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POST </a:t>
            </a:r>
            <a:r>
              <a:rPr lang="zh-CN" altLang="en-US" dirty="0">
                <a:solidFill>
                  <a:schemeClr val="tx1"/>
                </a:solidFill>
              </a:rPr>
              <a:t>的主要目的并不是获取响应的主体内容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15" y="2804552"/>
            <a:ext cx="6362700" cy="2028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33" y="5000314"/>
            <a:ext cx="4951879" cy="133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300566"/>
            <a:ext cx="8534400" cy="770468"/>
          </a:xfrm>
        </p:spPr>
        <p:txBody>
          <a:bodyPr/>
          <a:lstStyle/>
          <a:p>
            <a:r>
              <a:rPr lang="en-US" altLang="zh-CN" b="1" dirty="0"/>
              <a:t>HEAD</a:t>
            </a:r>
            <a:r>
              <a:rPr lang="zh-CN" altLang="en-US" dirty="0"/>
              <a:t>：获得报文首部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071034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HEAD </a:t>
            </a:r>
            <a:r>
              <a:rPr lang="zh-CN" altLang="en-US" dirty="0">
                <a:solidFill>
                  <a:schemeClr val="tx1"/>
                </a:solidFill>
              </a:rPr>
              <a:t>方法和 </a:t>
            </a:r>
            <a:r>
              <a:rPr lang="en-US" altLang="zh-CN" dirty="0">
                <a:solidFill>
                  <a:schemeClr val="tx1"/>
                </a:solidFill>
              </a:rPr>
              <a:t>GET </a:t>
            </a:r>
            <a:r>
              <a:rPr lang="zh-CN" altLang="en-US" dirty="0">
                <a:solidFill>
                  <a:schemeClr val="tx1"/>
                </a:solidFill>
              </a:rPr>
              <a:t>方法一样，只是不返回报文主体部分。用于确认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URI </a:t>
            </a:r>
            <a:r>
              <a:rPr lang="zh-CN" altLang="en-US" dirty="0">
                <a:solidFill>
                  <a:schemeClr val="tx1"/>
                </a:solidFill>
              </a:rPr>
              <a:t>的有效性及资源更新的日期时间等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05585"/>
            <a:ext cx="6181725" cy="232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637" y="4651812"/>
            <a:ext cx="6011210" cy="16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63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40975"/>
            <a:ext cx="8534400" cy="1015109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HTTP </a:t>
            </a:r>
            <a:r>
              <a:rPr lang="zh-CN" altLang="en-US" b="1" dirty="0"/>
              <a:t>响应头信息</a:t>
            </a:r>
            <a:br>
              <a:rPr lang="zh-CN" altLang="en-US" b="1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701889"/>
            <a:ext cx="9554796" cy="30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90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88" y="1140969"/>
            <a:ext cx="8711448" cy="479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57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05" y="229854"/>
            <a:ext cx="10031079" cy="64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22" y="287252"/>
            <a:ext cx="10452936" cy="62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0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870731"/>
          </a:xfrm>
        </p:spPr>
        <p:txBody>
          <a:bodyPr/>
          <a:lstStyle/>
          <a:p>
            <a:r>
              <a:rPr lang="en-US" altLang="zh-CN" b="1" dirty="0"/>
              <a:t>HTTP</a:t>
            </a:r>
            <a:r>
              <a:rPr lang="zh-CN" altLang="en-US" b="1" dirty="0"/>
              <a:t>状态</a:t>
            </a:r>
            <a:r>
              <a:rPr lang="zh-CN" altLang="en-US" b="1" dirty="0" smtClean="0"/>
              <a:t>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696453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状态码的职责是当客户端向服务器端发送请求时，描述返回的请求结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果。借助状态码，用户可以知道服务器端是正常处理了请求，还是出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现了错误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340" y="2690311"/>
            <a:ext cx="71342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8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902815"/>
          </a:xfrm>
        </p:spPr>
        <p:txBody>
          <a:bodyPr/>
          <a:lstStyle/>
          <a:p>
            <a:r>
              <a:rPr lang="zh-CN" altLang="en-US" dirty="0"/>
              <a:t>常见的</a:t>
            </a:r>
            <a:r>
              <a:rPr lang="en-US" altLang="zh-CN" dirty="0"/>
              <a:t>HTTP</a:t>
            </a:r>
            <a:r>
              <a:rPr lang="zh-CN" altLang="en-US" dirty="0"/>
              <a:t>状态码：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12494"/>
            <a:ext cx="8534400" cy="3615267"/>
          </a:xfrm>
        </p:spPr>
        <p:txBody>
          <a:bodyPr/>
          <a:lstStyle/>
          <a:p>
            <a:pPr latinLnBrk="1"/>
            <a:r>
              <a:rPr lang="en-US" altLang="zh-CN" dirty="0">
                <a:solidFill>
                  <a:schemeClr val="tx1"/>
                </a:solidFill>
              </a:rPr>
              <a:t>200 - </a:t>
            </a:r>
            <a:r>
              <a:rPr lang="zh-CN" altLang="en-US" dirty="0">
                <a:solidFill>
                  <a:schemeClr val="tx1"/>
                </a:solidFill>
              </a:rPr>
              <a:t>请求成功</a:t>
            </a:r>
          </a:p>
          <a:p>
            <a:pPr latinLnBrk="1"/>
            <a:r>
              <a:rPr lang="en-US" altLang="zh-CN" dirty="0">
                <a:solidFill>
                  <a:schemeClr val="tx1"/>
                </a:solidFill>
              </a:rPr>
              <a:t>301 - </a:t>
            </a:r>
            <a:r>
              <a:rPr lang="zh-CN" altLang="en-US" dirty="0">
                <a:solidFill>
                  <a:schemeClr val="tx1"/>
                </a:solidFill>
              </a:rPr>
              <a:t>资源（网页等）被永久转移到其它</a:t>
            </a:r>
            <a:r>
              <a:rPr lang="en-US" altLang="zh-CN" dirty="0">
                <a:solidFill>
                  <a:schemeClr val="tx1"/>
                </a:solidFill>
              </a:rPr>
              <a:t>URL</a:t>
            </a:r>
          </a:p>
          <a:p>
            <a:pPr latinLnBrk="1"/>
            <a:r>
              <a:rPr lang="en-US" altLang="zh-CN" dirty="0">
                <a:solidFill>
                  <a:schemeClr val="tx1"/>
                </a:solidFill>
              </a:rPr>
              <a:t>404 - </a:t>
            </a:r>
            <a:r>
              <a:rPr lang="zh-CN" altLang="en-US" dirty="0">
                <a:solidFill>
                  <a:schemeClr val="tx1"/>
                </a:solidFill>
              </a:rPr>
              <a:t>请求的资源（网页等）不存在</a:t>
            </a:r>
          </a:p>
          <a:p>
            <a:pPr latinLnBrk="1"/>
            <a:r>
              <a:rPr lang="en-US" altLang="zh-CN" dirty="0">
                <a:solidFill>
                  <a:schemeClr val="tx1"/>
                </a:solidFill>
              </a:rPr>
              <a:t>500 - </a:t>
            </a:r>
            <a:r>
              <a:rPr lang="zh-CN" altLang="en-US" dirty="0">
                <a:solidFill>
                  <a:schemeClr val="tx1"/>
                </a:solidFill>
              </a:rPr>
              <a:t>内部服务器</a:t>
            </a:r>
            <a:r>
              <a:rPr lang="zh-CN" altLang="en-US" dirty="0" smtClean="0">
                <a:solidFill>
                  <a:schemeClr val="tx1"/>
                </a:solidFill>
              </a:rPr>
              <a:t>错误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atinLnBrk="1"/>
            <a:endParaRPr lang="en-US" altLang="zh-CN" dirty="0">
              <a:solidFill>
                <a:schemeClr val="tx1"/>
              </a:solidFill>
            </a:endParaRPr>
          </a:p>
          <a:p>
            <a:pPr latinLnBrk="1"/>
            <a:endParaRPr lang="en-US" altLang="zh-CN" dirty="0" smtClean="0">
              <a:solidFill>
                <a:schemeClr val="tx1"/>
              </a:solidFill>
            </a:endParaRPr>
          </a:p>
          <a:p>
            <a:pPr latinLnBrk="1"/>
            <a:endParaRPr lang="en-US" altLang="zh-CN" dirty="0">
              <a:solidFill>
                <a:schemeClr val="tx1"/>
              </a:solidFill>
            </a:endParaRPr>
          </a:p>
          <a:p>
            <a:pPr latinLnBrk="1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17" y="3295537"/>
            <a:ext cx="6497304" cy="31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5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312" y="1155700"/>
            <a:ext cx="8534400" cy="46863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 smtClean="0">
                <a:solidFill>
                  <a:schemeClr val="tx1"/>
                </a:solidFill>
              </a:rPr>
              <a:t>简介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HTTP </a:t>
            </a:r>
            <a:r>
              <a:rPr lang="zh-CN" altLang="en-US" dirty="0" smtClean="0">
                <a:solidFill>
                  <a:schemeClr val="tx1"/>
                </a:solidFill>
              </a:rPr>
              <a:t>消息结构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HTTP</a:t>
            </a:r>
            <a:r>
              <a:rPr lang="zh-CN" altLang="en-US" dirty="0">
                <a:solidFill>
                  <a:schemeClr val="tx1"/>
                </a:solidFill>
              </a:rPr>
              <a:t>请求</a:t>
            </a:r>
            <a:r>
              <a:rPr lang="zh-CN" altLang="en-US" dirty="0" smtClean="0">
                <a:solidFill>
                  <a:schemeClr val="tx1"/>
                </a:solidFill>
              </a:rPr>
              <a:t>方法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HTTP </a:t>
            </a:r>
            <a:r>
              <a:rPr lang="zh-CN" altLang="en-US" dirty="0">
                <a:solidFill>
                  <a:schemeClr val="tx1"/>
                </a:solidFill>
              </a:rPr>
              <a:t>头</a:t>
            </a:r>
            <a:r>
              <a:rPr lang="zh-CN" altLang="en-US" dirty="0" smtClean="0">
                <a:solidFill>
                  <a:schemeClr val="tx1"/>
                </a:solidFill>
              </a:rPr>
              <a:t>信息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HTTP </a:t>
            </a:r>
            <a:r>
              <a:rPr lang="zh-CN" altLang="en-US" dirty="0">
                <a:solidFill>
                  <a:schemeClr val="tx1"/>
                </a:solidFill>
              </a:rPr>
              <a:t>状态码</a:t>
            </a:r>
          </a:p>
        </p:txBody>
      </p:sp>
    </p:spTree>
    <p:extLst>
      <p:ext uri="{BB962C8B-B14F-4D97-AF65-F5344CB8AC3E}">
        <p14:creationId xmlns:p14="http://schemas.microsoft.com/office/powerpoint/2010/main" val="5862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062789"/>
          </a:xfrm>
        </p:spPr>
        <p:txBody>
          <a:bodyPr/>
          <a:lstStyle/>
          <a:p>
            <a:r>
              <a:rPr lang="en-US" altLang="zh-CN" b="1" dirty="0"/>
              <a:t>200 OK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48589"/>
            <a:ext cx="8534400" cy="372355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表示从客户端发来的请求在服务器端被正常处理</a:t>
            </a:r>
            <a:r>
              <a:rPr lang="zh-CN" altLang="en-US" dirty="0" smtClean="0">
                <a:solidFill>
                  <a:schemeClr val="tx1"/>
                </a:solidFill>
              </a:rPr>
              <a:t>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02" y="2602580"/>
            <a:ext cx="7619498" cy="267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4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1"/>
            <a:ext cx="8534400" cy="838200"/>
          </a:xfrm>
        </p:spPr>
        <p:txBody>
          <a:bodyPr/>
          <a:lstStyle/>
          <a:p>
            <a:r>
              <a:rPr lang="en-US" altLang="zh-CN" b="1" dirty="0"/>
              <a:t>301 Moved Permanently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552075"/>
            <a:ext cx="8534400" cy="388619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永久性重定向。该状态码表示请求的资源已被分配了新的 </a:t>
            </a:r>
            <a:r>
              <a:rPr lang="en-US" altLang="zh-CN" dirty="0">
                <a:solidFill>
                  <a:schemeClr val="tx1"/>
                </a:solidFill>
              </a:rPr>
              <a:t>URI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</a:rPr>
              <a:t>以后应</a:t>
            </a:r>
            <a:r>
              <a:rPr lang="zh-CN" altLang="en-US" dirty="0">
                <a:solidFill>
                  <a:schemeClr val="tx1"/>
                </a:solidFill>
              </a:rPr>
              <a:t>使用资源现在所指的 </a:t>
            </a:r>
            <a:r>
              <a:rPr lang="en-US" altLang="zh-CN" dirty="0">
                <a:solidFill>
                  <a:schemeClr val="tx1"/>
                </a:solidFill>
              </a:rPr>
              <a:t>URI</a:t>
            </a:r>
            <a:r>
              <a:rPr lang="zh-CN" altLang="en-US" dirty="0">
                <a:solidFill>
                  <a:schemeClr val="tx1"/>
                </a:solidFill>
              </a:rPr>
              <a:t>。也就是说，如果已经把资源对应的 </a:t>
            </a:r>
            <a:r>
              <a:rPr lang="en-US" altLang="zh-CN" dirty="0" smtClean="0">
                <a:solidFill>
                  <a:schemeClr val="tx1"/>
                </a:solidFill>
              </a:rPr>
              <a:t>URI </a:t>
            </a:r>
            <a:r>
              <a:rPr lang="zh-CN" altLang="en-US" dirty="0" smtClean="0">
                <a:solidFill>
                  <a:schemeClr val="tx1"/>
                </a:solidFill>
              </a:rPr>
              <a:t>保存</a:t>
            </a:r>
            <a:r>
              <a:rPr lang="zh-CN" altLang="en-US" dirty="0">
                <a:solidFill>
                  <a:schemeClr val="tx1"/>
                </a:solidFill>
              </a:rPr>
              <a:t>为书签了，这时应该按 </a:t>
            </a:r>
            <a:r>
              <a:rPr lang="en-US" altLang="zh-CN" dirty="0">
                <a:solidFill>
                  <a:schemeClr val="tx1"/>
                </a:solidFill>
              </a:rPr>
              <a:t>Location </a:t>
            </a:r>
            <a:r>
              <a:rPr lang="zh-CN" altLang="en-US" dirty="0">
                <a:solidFill>
                  <a:schemeClr val="tx1"/>
                </a:solidFill>
              </a:rPr>
              <a:t>首部字段提示的 </a:t>
            </a:r>
            <a:r>
              <a:rPr lang="en-US" altLang="zh-CN" dirty="0">
                <a:solidFill>
                  <a:schemeClr val="tx1"/>
                </a:solidFill>
              </a:rPr>
              <a:t>URI </a:t>
            </a:r>
            <a:r>
              <a:rPr lang="zh-CN" altLang="en-US" dirty="0">
                <a:solidFill>
                  <a:schemeClr val="tx1"/>
                </a:solidFill>
              </a:rPr>
              <a:t>重新保存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164305"/>
            <a:ext cx="7855117" cy="303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59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493295"/>
            <a:ext cx="8534400" cy="838200"/>
          </a:xfrm>
        </p:spPr>
        <p:txBody>
          <a:bodyPr/>
          <a:lstStyle/>
          <a:p>
            <a:r>
              <a:rPr lang="en-US" altLang="zh-CN" b="1" dirty="0"/>
              <a:t>304 Not Modified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423737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未修改。所请求的资源未修改，服务器返回此状态码时，不会返回任何资源。客户端通常会缓存访问过的资源，通过提供一个头信息指出客户端希望只返回在指定日期之后修改的</a:t>
            </a:r>
            <a:r>
              <a:rPr lang="zh-CN" altLang="en-US" dirty="0" smtClean="0">
                <a:solidFill>
                  <a:schemeClr val="tx1"/>
                </a:solidFill>
              </a:rPr>
              <a:t>资源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22" y="2724429"/>
            <a:ext cx="6973804" cy="29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82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1"/>
            <a:ext cx="8534400" cy="870284"/>
          </a:xfrm>
        </p:spPr>
        <p:txBody>
          <a:bodyPr/>
          <a:lstStyle/>
          <a:p>
            <a:r>
              <a:rPr lang="en-US" altLang="zh-CN" b="1" dirty="0"/>
              <a:t>404 Not Found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556085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该状态码表明服务器上无法找到请求的资源。除此之外，也可以在服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务器端拒绝请求且不想说明理由时使用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84" y="2704377"/>
            <a:ext cx="8043528" cy="28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0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685801"/>
            <a:ext cx="8534400" cy="870284"/>
          </a:xfrm>
        </p:spPr>
        <p:txBody>
          <a:bodyPr/>
          <a:lstStyle/>
          <a:p>
            <a:r>
              <a:rPr lang="en-US" altLang="zh-CN" b="1" dirty="0"/>
              <a:t>500 Internal Server Error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556085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该状态码表明服务器端在执行请求时发生了错误。也有可能是 </a:t>
            </a:r>
            <a:r>
              <a:rPr lang="en-US" altLang="zh-CN" dirty="0">
                <a:solidFill>
                  <a:schemeClr val="tx1"/>
                </a:solidFill>
              </a:rPr>
              <a:t>Web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应用存在的 </a:t>
            </a:r>
            <a:r>
              <a:rPr lang="en-US" altLang="zh-CN" dirty="0">
                <a:solidFill>
                  <a:schemeClr val="tx1"/>
                </a:solidFill>
              </a:rPr>
              <a:t>bug </a:t>
            </a:r>
            <a:r>
              <a:rPr lang="zh-CN" altLang="en-US" dirty="0">
                <a:solidFill>
                  <a:schemeClr val="tx1"/>
                </a:solidFill>
              </a:rPr>
              <a:t>或某些临时的故障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33" y="2905905"/>
            <a:ext cx="8187741" cy="29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8" y="491038"/>
            <a:ext cx="11115144" cy="579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21" y="179471"/>
            <a:ext cx="9843335" cy="63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44" y="266950"/>
            <a:ext cx="11412633" cy="44173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5242" y="5213683"/>
            <a:ext cx="256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深入学习：</a:t>
            </a:r>
            <a:endParaRPr lang="zh-CN" altLang="en-US" sz="40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646034"/>
              </p:ext>
            </p:extLst>
          </p:nvPr>
        </p:nvGraphicFramePr>
        <p:xfrm>
          <a:off x="3344777" y="5087379"/>
          <a:ext cx="2382253" cy="2158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Acrobat Document" showAsIcon="1" r:id="rId4" imgW="914400" imgH="828720" progId="AcroExch.Document.DC">
                  <p:embed/>
                </p:oleObj>
              </mc:Choice>
              <mc:Fallback>
                <p:oleObj name="Acrobat Document" showAsIcon="1" r:id="rId4" imgW="914400" imgH="82872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4777" y="5087379"/>
                        <a:ext cx="2382253" cy="2158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245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22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9112" y="321733"/>
            <a:ext cx="8534400" cy="973668"/>
          </a:xfrm>
        </p:spPr>
        <p:txBody>
          <a:bodyPr/>
          <a:lstStyle/>
          <a:p>
            <a:r>
              <a:rPr lang="en-US" altLang="zh-CN" b="1" dirty="0"/>
              <a:t>HTTP </a:t>
            </a:r>
            <a:r>
              <a:rPr lang="zh-CN" altLang="en-US" b="1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9111" y="1574800"/>
            <a:ext cx="10068677" cy="4152900"/>
          </a:xfrm>
        </p:spPr>
        <p:txBody>
          <a:bodyPr/>
          <a:lstStyle/>
          <a:p>
            <a:pPr marL="0" indent="0" latinLnBrk="1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HTTP</a:t>
            </a:r>
            <a:r>
              <a:rPr lang="zh-CN" altLang="en-US" sz="2400" dirty="0">
                <a:solidFill>
                  <a:schemeClr val="tx1"/>
                </a:solidFill>
              </a:rPr>
              <a:t>协议是</a:t>
            </a:r>
            <a:r>
              <a:rPr lang="en-US" altLang="zh-CN" sz="2400" dirty="0">
                <a:solidFill>
                  <a:schemeClr val="tx1"/>
                </a:solidFill>
              </a:rPr>
              <a:t>Hyper Text Transfer Protocol</a:t>
            </a:r>
            <a:r>
              <a:rPr lang="zh-CN" altLang="en-US" sz="2400" dirty="0">
                <a:solidFill>
                  <a:schemeClr val="tx1"/>
                </a:solidFill>
              </a:rPr>
              <a:t>（超文本传输协议）的缩写</a:t>
            </a:r>
            <a:r>
              <a:rPr lang="en-US" altLang="zh-CN" sz="2400" dirty="0">
                <a:solidFill>
                  <a:schemeClr val="tx1"/>
                </a:solidFill>
              </a:rPr>
              <a:t>,</a:t>
            </a:r>
            <a:r>
              <a:rPr lang="zh-CN" altLang="en-US" sz="2400" dirty="0" smtClean="0">
                <a:solidFill>
                  <a:schemeClr val="tx1"/>
                </a:solidFill>
              </a:rPr>
              <a:t>是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0" indent="0" latinLnBrk="1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用于</a:t>
            </a:r>
            <a:r>
              <a:rPr lang="zh-CN" altLang="en-US" sz="2400" dirty="0">
                <a:solidFill>
                  <a:schemeClr val="tx1"/>
                </a:solidFill>
              </a:rPr>
              <a:t>从万维网（</a:t>
            </a:r>
            <a:r>
              <a:rPr lang="en-US" altLang="zh-CN" sz="2400" dirty="0" err="1">
                <a:solidFill>
                  <a:schemeClr val="tx1"/>
                </a:solidFill>
              </a:rPr>
              <a:t>WWW:World</a:t>
            </a:r>
            <a:r>
              <a:rPr lang="en-US" altLang="zh-CN" sz="2400" dirty="0">
                <a:solidFill>
                  <a:schemeClr val="tx1"/>
                </a:solidFill>
              </a:rPr>
              <a:t> Wide Web </a:t>
            </a:r>
            <a:r>
              <a:rPr lang="zh-CN" altLang="en-US" sz="2400" dirty="0">
                <a:solidFill>
                  <a:schemeClr val="tx1"/>
                </a:solidFill>
              </a:rPr>
              <a:t>）服务器传输超文本到本地</a:t>
            </a:r>
            <a:r>
              <a:rPr lang="zh-CN" altLang="en-US" sz="2400" dirty="0" smtClean="0">
                <a:solidFill>
                  <a:schemeClr val="tx1"/>
                </a:solidFill>
              </a:rPr>
              <a:t>浏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0" indent="0" latinLnBrk="1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览</a:t>
            </a:r>
            <a:r>
              <a:rPr lang="zh-CN" altLang="en-US" sz="2400" dirty="0">
                <a:solidFill>
                  <a:schemeClr val="tx1"/>
                </a:solidFill>
              </a:rPr>
              <a:t>器的传送协议。。</a:t>
            </a:r>
          </a:p>
          <a:p>
            <a:pPr marL="0" indent="0" latinLnBrk="1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HTTP</a:t>
            </a:r>
            <a:r>
              <a:rPr lang="zh-CN" altLang="en-US" sz="2400" dirty="0">
                <a:solidFill>
                  <a:schemeClr val="tx1"/>
                </a:solidFill>
              </a:rPr>
              <a:t>是一个基于</a:t>
            </a:r>
            <a:r>
              <a:rPr lang="en-US" altLang="zh-CN" sz="2400" dirty="0">
                <a:solidFill>
                  <a:schemeClr val="tx1"/>
                </a:solidFill>
              </a:rPr>
              <a:t>TCP/IP</a:t>
            </a:r>
            <a:r>
              <a:rPr lang="zh-CN" altLang="en-US" sz="2400" dirty="0">
                <a:solidFill>
                  <a:schemeClr val="tx1"/>
                </a:solidFill>
              </a:rPr>
              <a:t>通信协议来传递数据（</a:t>
            </a:r>
            <a:r>
              <a:rPr lang="en-US" altLang="zh-CN" sz="2400" dirty="0">
                <a:solidFill>
                  <a:schemeClr val="tx1"/>
                </a:solidFill>
              </a:rPr>
              <a:t>HTML </a:t>
            </a:r>
            <a:r>
              <a:rPr lang="zh-CN" altLang="en-US" sz="2400" dirty="0">
                <a:solidFill>
                  <a:schemeClr val="tx1"/>
                </a:solidFill>
              </a:rPr>
              <a:t>文件</a:t>
            </a:r>
            <a:r>
              <a:rPr lang="en-US" altLang="zh-CN" sz="2400" dirty="0">
                <a:solidFill>
                  <a:schemeClr val="tx1"/>
                </a:solidFill>
              </a:rPr>
              <a:t>, </a:t>
            </a:r>
            <a:r>
              <a:rPr lang="zh-CN" altLang="en-US" sz="2400" dirty="0">
                <a:solidFill>
                  <a:schemeClr val="tx1"/>
                </a:solidFill>
              </a:rPr>
              <a:t>图片文件</a:t>
            </a:r>
            <a:r>
              <a:rPr lang="en-US" altLang="zh-CN" sz="2400" dirty="0">
                <a:solidFill>
                  <a:schemeClr val="tx1"/>
                </a:solidFill>
              </a:rPr>
              <a:t>, </a:t>
            </a:r>
            <a:r>
              <a:rPr lang="zh-CN" altLang="en-US" sz="2400" dirty="0" smtClean="0">
                <a:solidFill>
                  <a:schemeClr val="tx1"/>
                </a:solidFill>
              </a:rPr>
              <a:t>查询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0" indent="0" latinLnBrk="1">
              <a:buNone/>
            </a:pPr>
            <a:r>
              <a:rPr lang="zh-CN" altLang="en-US" sz="2400" dirty="0" smtClean="0">
                <a:solidFill>
                  <a:schemeClr val="tx1"/>
                </a:solidFill>
              </a:rPr>
              <a:t>结果</a:t>
            </a:r>
            <a:r>
              <a:rPr lang="zh-CN" altLang="en-US" sz="2400" dirty="0">
                <a:solidFill>
                  <a:schemeClr val="tx1"/>
                </a:solidFill>
              </a:rPr>
              <a:t>等）。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32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215901"/>
            <a:ext cx="8534400" cy="952500"/>
          </a:xfrm>
        </p:spPr>
        <p:txBody>
          <a:bodyPr/>
          <a:lstStyle/>
          <a:p>
            <a:r>
              <a:rPr lang="en-US" altLang="zh-CN" b="1" dirty="0"/>
              <a:t>HTTP </a:t>
            </a:r>
            <a:r>
              <a:rPr lang="zh-CN" altLang="en-US" b="1" dirty="0"/>
              <a:t>工作</a:t>
            </a:r>
            <a:r>
              <a:rPr lang="zh-CN" altLang="en-US" b="1" dirty="0" smtClean="0"/>
              <a:t>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692151"/>
            <a:ext cx="8675688" cy="4317999"/>
          </a:xfrm>
        </p:spPr>
        <p:txBody>
          <a:bodyPr>
            <a:normAutofit/>
          </a:bodyPr>
          <a:lstStyle/>
          <a:p>
            <a:pPr latinLnBrk="1"/>
            <a:r>
              <a:rPr lang="en-US" altLang="zh-CN" dirty="0">
                <a:solidFill>
                  <a:schemeClr val="tx1"/>
                </a:solidFill>
              </a:rPr>
              <a:t>HTTP</a:t>
            </a:r>
            <a:r>
              <a:rPr lang="zh-CN" altLang="en-US" dirty="0">
                <a:solidFill>
                  <a:schemeClr val="tx1"/>
                </a:solidFill>
              </a:rPr>
              <a:t>协议工作于客户端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服务端架构上。浏览器作为</a:t>
            </a:r>
            <a:r>
              <a:rPr lang="en-US" altLang="zh-CN" dirty="0">
                <a:solidFill>
                  <a:schemeClr val="tx1"/>
                </a:solidFill>
              </a:rPr>
              <a:t>HTTP</a:t>
            </a:r>
            <a:r>
              <a:rPr lang="zh-CN" altLang="en-US" dirty="0">
                <a:solidFill>
                  <a:schemeClr val="tx1"/>
                </a:solidFill>
              </a:rPr>
              <a:t>客户端通过</a:t>
            </a:r>
            <a:r>
              <a:rPr lang="en-US" altLang="zh-CN" dirty="0">
                <a:solidFill>
                  <a:schemeClr val="tx1"/>
                </a:solidFill>
              </a:rPr>
              <a:t>URL</a:t>
            </a:r>
            <a:r>
              <a:rPr lang="zh-CN" altLang="en-US" dirty="0">
                <a:solidFill>
                  <a:schemeClr val="tx1"/>
                </a:solidFill>
              </a:rPr>
              <a:t>向</a:t>
            </a:r>
            <a:r>
              <a:rPr lang="en-US" altLang="zh-CN" dirty="0">
                <a:solidFill>
                  <a:schemeClr val="tx1"/>
                </a:solidFill>
              </a:rPr>
              <a:t>HTTP</a:t>
            </a:r>
            <a:r>
              <a:rPr lang="zh-CN" altLang="en-US" dirty="0">
                <a:solidFill>
                  <a:schemeClr val="tx1"/>
                </a:solidFill>
              </a:rPr>
              <a:t>服务端即</a:t>
            </a:r>
            <a:r>
              <a:rPr lang="en-US" altLang="zh-CN" dirty="0">
                <a:solidFill>
                  <a:schemeClr val="tx1"/>
                </a:solidFill>
              </a:rPr>
              <a:t>WEB</a:t>
            </a:r>
            <a:r>
              <a:rPr lang="zh-CN" altLang="en-US" dirty="0">
                <a:solidFill>
                  <a:schemeClr val="tx1"/>
                </a:solidFill>
              </a:rPr>
              <a:t>服务器发送所有请求。</a:t>
            </a:r>
          </a:p>
          <a:p>
            <a:pPr latinLnBrk="1"/>
            <a:r>
              <a:rPr lang="en-US" altLang="zh-CN" dirty="0">
                <a:solidFill>
                  <a:schemeClr val="tx1"/>
                </a:solidFill>
              </a:rPr>
              <a:t>Web</a:t>
            </a:r>
            <a:r>
              <a:rPr lang="zh-CN" altLang="en-US" dirty="0">
                <a:solidFill>
                  <a:schemeClr val="tx1"/>
                </a:solidFill>
              </a:rPr>
              <a:t>服务器有：</a:t>
            </a:r>
            <a:r>
              <a:rPr lang="en-US" altLang="zh-CN" dirty="0">
                <a:solidFill>
                  <a:schemeClr val="tx1"/>
                </a:solidFill>
              </a:rPr>
              <a:t>Apache</a:t>
            </a:r>
            <a:r>
              <a:rPr lang="zh-CN" altLang="en-US" dirty="0">
                <a:solidFill>
                  <a:schemeClr val="tx1"/>
                </a:solidFill>
              </a:rPr>
              <a:t>服务器，</a:t>
            </a:r>
            <a:r>
              <a:rPr lang="en-US" altLang="zh-CN" dirty="0">
                <a:solidFill>
                  <a:schemeClr val="tx1"/>
                </a:solidFill>
              </a:rPr>
              <a:t>IIS</a:t>
            </a:r>
            <a:r>
              <a:rPr lang="zh-CN" altLang="en-US" dirty="0">
                <a:solidFill>
                  <a:schemeClr val="tx1"/>
                </a:solidFill>
              </a:rPr>
              <a:t>服务器（</a:t>
            </a:r>
            <a:r>
              <a:rPr lang="en-US" altLang="zh-CN" dirty="0">
                <a:solidFill>
                  <a:schemeClr val="tx1"/>
                </a:solidFill>
              </a:rPr>
              <a:t>Internet Information Services</a:t>
            </a:r>
            <a:r>
              <a:rPr lang="zh-CN" altLang="en-US" dirty="0">
                <a:solidFill>
                  <a:schemeClr val="tx1"/>
                </a:solidFill>
              </a:rPr>
              <a:t>）等。</a:t>
            </a:r>
          </a:p>
          <a:p>
            <a:pPr latinLnBrk="1"/>
            <a:r>
              <a:rPr lang="en-US" altLang="zh-CN" dirty="0">
                <a:solidFill>
                  <a:schemeClr val="tx1"/>
                </a:solidFill>
              </a:rPr>
              <a:t>Web</a:t>
            </a:r>
            <a:r>
              <a:rPr lang="zh-CN" altLang="en-US" dirty="0">
                <a:solidFill>
                  <a:schemeClr val="tx1"/>
                </a:solidFill>
              </a:rPr>
              <a:t>服务器根据接收到的请求后，向客户端发送响应信息。</a:t>
            </a:r>
          </a:p>
          <a:p>
            <a:pPr latinLnBrk="1"/>
            <a:r>
              <a:rPr lang="en-US" altLang="zh-CN" dirty="0">
                <a:solidFill>
                  <a:schemeClr val="tx1"/>
                </a:solidFill>
              </a:rPr>
              <a:t>HTTP</a:t>
            </a:r>
            <a:r>
              <a:rPr lang="zh-CN" altLang="en-US" dirty="0">
                <a:solidFill>
                  <a:schemeClr val="tx1"/>
                </a:solidFill>
              </a:rPr>
              <a:t>默认端口号为</a:t>
            </a:r>
            <a:r>
              <a:rPr lang="en-US" altLang="zh-CN" dirty="0">
                <a:solidFill>
                  <a:schemeClr val="tx1"/>
                </a:solidFill>
              </a:rPr>
              <a:t>80</a:t>
            </a:r>
            <a:r>
              <a:rPr lang="zh-CN" altLang="en-US" dirty="0">
                <a:solidFill>
                  <a:schemeClr val="tx1"/>
                </a:solidFill>
              </a:rPr>
              <a:t>，但是你也可以改为</a:t>
            </a:r>
            <a:r>
              <a:rPr lang="en-US" altLang="zh-CN" dirty="0">
                <a:solidFill>
                  <a:schemeClr val="tx1"/>
                </a:solidFill>
              </a:rPr>
              <a:t>8080</a:t>
            </a:r>
            <a:r>
              <a:rPr lang="zh-CN" altLang="en-US" dirty="0">
                <a:solidFill>
                  <a:schemeClr val="tx1"/>
                </a:solidFill>
              </a:rPr>
              <a:t>或者其他端口。</a:t>
            </a: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93" y="3836561"/>
            <a:ext cx="5942853" cy="26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9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184273"/>
            <a:ext cx="8534400" cy="958727"/>
          </a:xfrm>
        </p:spPr>
        <p:txBody>
          <a:bodyPr/>
          <a:lstStyle/>
          <a:p>
            <a:r>
              <a:rPr lang="zh-CN" altLang="en-US" dirty="0"/>
              <a:t>通过请求和响应的交换达成通信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455970"/>
            <a:ext cx="6362700" cy="22098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9740" y="3978739"/>
            <a:ext cx="7695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HTTP </a:t>
            </a:r>
            <a:r>
              <a:rPr lang="zh-CN" altLang="en-US" sz="2000" dirty="0"/>
              <a:t>协议规定，请求从客户端发出，最后服务器端响应该请求并返回。换句话说，肯定是先从客户端开始建立通信的，服务器端在没有接收到请求之前不会发送响应。</a:t>
            </a:r>
          </a:p>
        </p:txBody>
      </p:sp>
    </p:spTree>
    <p:extLst>
      <p:ext uri="{BB962C8B-B14F-4D97-AF65-F5344CB8AC3E}">
        <p14:creationId xmlns:p14="http://schemas.microsoft.com/office/powerpoint/2010/main" val="336253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309033"/>
            <a:ext cx="8534400" cy="719667"/>
          </a:xfrm>
        </p:spPr>
        <p:txBody>
          <a:bodyPr/>
          <a:lstStyle/>
          <a:p>
            <a:r>
              <a:rPr lang="en-US" altLang="zh-CN" b="1" dirty="0"/>
              <a:t>HTTP</a:t>
            </a:r>
            <a:r>
              <a:rPr lang="zh-CN" altLang="en-US" b="1" dirty="0"/>
              <a:t>三点注意事项：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257300"/>
            <a:ext cx="8534400" cy="3492500"/>
          </a:xfrm>
        </p:spPr>
        <p:txBody>
          <a:bodyPr/>
          <a:lstStyle/>
          <a:p>
            <a:pPr latinLnBrk="1"/>
            <a:r>
              <a:rPr lang="en-US" altLang="zh-CN" dirty="0">
                <a:solidFill>
                  <a:schemeClr val="tx1"/>
                </a:solidFill>
              </a:rPr>
              <a:t>HTTP</a:t>
            </a:r>
            <a:r>
              <a:rPr lang="zh-CN" altLang="en-US" dirty="0">
                <a:solidFill>
                  <a:schemeClr val="tx1"/>
                </a:solidFill>
              </a:rPr>
              <a:t>是无连接：无连接的含义是限制每次连接只处理一个请求。服务器处理完客户的请求，并收到客户的应答后，即断开连接。采用这种方式可以节省传输时间。</a:t>
            </a:r>
          </a:p>
          <a:p>
            <a:pPr latinLnBrk="1"/>
            <a:r>
              <a:rPr lang="en-US" altLang="zh-CN" dirty="0">
                <a:solidFill>
                  <a:schemeClr val="tx1"/>
                </a:solidFill>
              </a:rPr>
              <a:t>HTTP</a:t>
            </a:r>
            <a:r>
              <a:rPr lang="zh-CN" altLang="en-US" dirty="0">
                <a:solidFill>
                  <a:schemeClr val="tx1"/>
                </a:solidFill>
              </a:rPr>
              <a:t>是媒体独立的：这意味着，只要客户端和服务器知道如何处理的数据内容，任何类型的数据都可以通过</a:t>
            </a:r>
            <a:r>
              <a:rPr lang="en-US" altLang="zh-CN" dirty="0">
                <a:solidFill>
                  <a:schemeClr val="tx1"/>
                </a:solidFill>
              </a:rPr>
              <a:t>HTTP</a:t>
            </a:r>
            <a:r>
              <a:rPr lang="zh-CN" altLang="en-US" dirty="0">
                <a:solidFill>
                  <a:schemeClr val="tx1"/>
                </a:solidFill>
              </a:rPr>
              <a:t>发送。客户端以及服务器指定使用适合的</a:t>
            </a:r>
            <a:r>
              <a:rPr lang="en-US" altLang="zh-CN" dirty="0">
                <a:solidFill>
                  <a:schemeClr val="tx1"/>
                </a:solidFill>
              </a:rPr>
              <a:t>MIME-type</a:t>
            </a:r>
            <a:r>
              <a:rPr lang="zh-CN" altLang="en-US" dirty="0">
                <a:solidFill>
                  <a:schemeClr val="tx1"/>
                </a:solidFill>
              </a:rPr>
              <a:t>内容类型。</a:t>
            </a:r>
          </a:p>
          <a:p>
            <a:pPr latinLnBrk="1"/>
            <a:r>
              <a:rPr lang="en-US" altLang="zh-CN" dirty="0">
                <a:solidFill>
                  <a:schemeClr val="tx1"/>
                </a:solidFill>
              </a:rPr>
              <a:t>HTTP</a:t>
            </a:r>
            <a:r>
              <a:rPr lang="zh-CN" altLang="en-US" dirty="0">
                <a:solidFill>
                  <a:schemeClr val="tx1"/>
                </a:solidFill>
              </a:rPr>
              <a:t>是无状态：</a:t>
            </a:r>
            <a:r>
              <a:rPr lang="en-US" altLang="zh-CN" dirty="0">
                <a:solidFill>
                  <a:schemeClr val="tx1"/>
                </a:solidFill>
              </a:rPr>
              <a:t>HTTP</a:t>
            </a:r>
            <a:r>
              <a:rPr lang="zh-CN" altLang="en-US" dirty="0">
                <a:solidFill>
                  <a:schemeClr val="tx1"/>
                </a:solidFill>
              </a:rPr>
              <a:t>协议是无状态协议。无状态是指协议对于事务处理没有记忆能力。缺少状态意味着如果后续处理需要前面的信息，则它必须重传，这样可能导致每次连接传送的数据量增大。另一方面，在服务器不需要先前信息时它的应答就较快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881" y="4310529"/>
            <a:ext cx="555748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07002"/>
            <a:ext cx="8534400" cy="851151"/>
          </a:xfrm>
        </p:spPr>
        <p:txBody>
          <a:bodyPr/>
          <a:lstStyle/>
          <a:p>
            <a:r>
              <a:rPr lang="en-US" altLang="zh-CN" b="1" dirty="0"/>
              <a:t>HTTP </a:t>
            </a:r>
            <a:r>
              <a:rPr lang="zh-CN" altLang="en-US" b="1" dirty="0" smtClean="0"/>
              <a:t>消息结构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8753" y="3206914"/>
            <a:ext cx="6335153" cy="33565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4212" y="1555394"/>
            <a:ext cx="65234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请求报文是由请求行、请求头部</a:t>
            </a:r>
            <a:r>
              <a:rPr lang="zh-CN" altLang="en-US" sz="2000" dirty="0" smtClean="0"/>
              <a:t>信息、空行和请求</a:t>
            </a:r>
            <a:r>
              <a:rPr lang="zh-CN" altLang="en-US" sz="2000" dirty="0"/>
              <a:t>数据</a:t>
            </a:r>
            <a:r>
              <a:rPr lang="zh-CN" altLang="en-US" sz="2000" dirty="0" smtClean="0"/>
              <a:t>构成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请求行：请求方法、请求</a:t>
            </a:r>
            <a:r>
              <a:rPr lang="en-US" altLang="zh-CN" sz="2000" dirty="0"/>
              <a:t>URI</a:t>
            </a:r>
            <a:r>
              <a:rPr lang="zh-CN" altLang="en-US" sz="2000" dirty="0"/>
              <a:t>、协议版本</a:t>
            </a:r>
            <a:endParaRPr lang="en-US" altLang="zh-CN" sz="2000" dirty="0"/>
          </a:p>
          <a:p>
            <a:r>
              <a:rPr lang="zh-CN" altLang="en-US" sz="2000" dirty="0"/>
              <a:t>请求头部：格式：</a:t>
            </a:r>
            <a:r>
              <a:rPr lang="en-US" altLang="zh-CN" sz="2000" dirty="0" err="1"/>
              <a:t>key:value</a:t>
            </a:r>
            <a:endParaRPr lang="en-US" altLang="zh-CN" sz="2000" dirty="0"/>
          </a:p>
          <a:p>
            <a:r>
              <a:rPr lang="zh-CN" altLang="en-US" sz="2000" dirty="0" smtClean="0"/>
              <a:t>空行</a:t>
            </a:r>
            <a:endParaRPr lang="en-US" altLang="zh-CN" sz="2000" dirty="0" smtClean="0"/>
          </a:p>
          <a:p>
            <a:r>
              <a:rPr lang="zh-CN" altLang="en-US" sz="2000" dirty="0" smtClean="0"/>
              <a:t>请求数据（可无）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186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424" y="457199"/>
            <a:ext cx="9492143" cy="1163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HTTP</a:t>
            </a:r>
            <a:r>
              <a:rPr lang="zh-CN" altLang="en-US" sz="2400" dirty="0">
                <a:solidFill>
                  <a:schemeClr val="tx1"/>
                </a:solidFill>
              </a:rPr>
              <a:t>响应也由四个部分组成，分别是</a:t>
            </a:r>
            <a:r>
              <a:rPr lang="zh-CN" altLang="en-US" sz="2400" dirty="0" smtClean="0">
                <a:solidFill>
                  <a:schemeClr val="tx1"/>
                </a:solidFill>
              </a:rPr>
              <a:t>：状态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行、</a:t>
            </a:r>
            <a:r>
              <a:rPr lang="zh-CN" altLang="en-US" sz="2400" b="1" dirty="0">
                <a:solidFill>
                  <a:schemeClr val="tx1"/>
                </a:solidFill>
              </a:rPr>
              <a:t>响应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头部、</a:t>
            </a:r>
            <a:r>
              <a:rPr lang="zh-CN" altLang="en-US" sz="2400" b="1">
                <a:solidFill>
                  <a:schemeClr val="tx1"/>
                </a:solidFill>
              </a:rPr>
              <a:t>空行</a:t>
            </a:r>
            <a:r>
              <a:rPr lang="zh-CN" altLang="en-US" sz="2400" b="1" smtClean="0">
                <a:solidFill>
                  <a:schemeClr val="tx1"/>
                </a:solidFill>
              </a:rPr>
              <a:t>和</a:t>
            </a:r>
            <a:r>
              <a:rPr lang="zh-CN" altLang="en-US" sz="2400" b="1">
                <a:solidFill>
                  <a:schemeClr val="tx1"/>
                </a:solidFill>
              </a:rPr>
              <a:t>主体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5" y="2023325"/>
            <a:ext cx="7856626" cy="41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7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7095" y="332874"/>
            <a:ext cx="8534400" cy="934900"/>
          </a:xfrm>
        </p:spPr>
        <p:txBody>
          <a:bodyPr/>
          <a:lstStyle/>
          <a:p>
            <a:r>
              <a:rPr lang="en-US" altLang="zh-CN" b="1" dirty="0"/>
              <a:t>HTTP </a:t>
            </a:r>
            <a:r>
              <a:rPr lang="en-US" altLang="zh-CN" b="1" dirty="0" smtClean="0"/>
              <a:t>1.1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370" y="1620700"/>
            <a:ext cx="4320925" cy="467039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目前</a:t>
            </a:r>
            <a:r>
              <a:rPr lang="en-US" altLang="zh-CN" dirty="0">
                <a:solidFill>
                  <a:schemeClr val="tx1"/>
                </a:solidFill>
              </a:rPr>
              <a:t>HTTP</a:t>
            </a:r>
            <a:r>
              <a:rPr lang="zh-CN" altLang="en-US" dirty="0">
                <a:solidFill>
                  <a:schemeClr val="tx1"/>
                </a:solidFill>
              </a:rPr>
              <a:t>协议的版本就是</a:t>
            </a:r>
            <a:r>
              <a:rPr lang="en-US" altLang="zh-CN" dirty="0">
                <a:solidFill>
                  <a:schemeClr val="tx1"/>
                </a:solidFill>
              </a:rPr>
              <a:t>1.1</a:t>
            </a:r>
            <a:r>
              <a:rPr lang="zh-CN" altLang="en-US" dirty="0">
                <a:solidFill>
                  <a:schemeClr val="tx1"/>
                </a:solidFill>
              </a:rPr>
              <a:t>，但是大部分服务器也支持</a:t>
            </a:r>
            <a:r>
              <a:rPr lang="en-US" altLang="zh-CN" dirty="0">
                <a:solidFill>
                  <a:schemeClr val="tx1"/>
                </a:solidFill>
              </a:rPr>
              <a:t>1.0</a:t>
            </a:r>
            <a:r>
              <a:rPr lang="zh-CN" altLang="en-US" dirty="0">
                <a:solidFill>
                  <a:schemeClr val="tx1"/>
                </a:solidFill>
              </a:rPr>
              <a:t>版本，主要区别在于</a:t>
            </a:r>
            <a:r>
              <a:rPr lang="en-US" altLang="zh-CN" dirty="0">
                <a:solidFill>
                  <a:schemeClr val="tx1"/>
                </a:solidFill>
              </a:rPr>
              <a:t>1.1</a:t>
            </a:r>
            <a:r>
              <a:rPr lang="zh-CN" altLang="en-US" dirty="0">
                <a:solidFill>
                  <a:schemeClr val="tx1"/>
                </a:solidFill>
              </a:rPr>
              <a:t>版本</a:t>
            </a:r>
            <a:r>
              <a:rPr lang="zh-CN" altLang="en-US" b="1" dirty="0">
                <a:solidFill>
                  <a:schemeClr val="tx1"/>
                </a:solidFill>
              </a:rPr>
              <a:t>允许多个</a:t>
            </a:r>
            <a:r>
              <a:rPr lang="en-US" altLang="zh-CN" b="1" dirty="0">
                <a:solidFill>
                  <a:schemeClr val="tx1"/>
                </a:solidFill>
              </a:rPr>
              <a:t>HTTP</a:t>
            </a:r>
            <a:r>
              <a:rPr lang="zh-CN" altLang="en-US" b="1" dirty="0">
                <a:solidFill>
                  <a:schemeClr val="tx1"/>
                </a:solidFill>
              </a:rPr>
              <a:t>请求复用一个</a:t>
            </a:r>
            <a:r>
              <a:rPr lang="en-US" altLang="zh-CN" b="1" dirty="0">
                <a:solidFill>
                  <a:schemeClr val="tx1"/>
                </a:solidFill>
              </a:rPr>
              <a:t>TCP</a:t>
            </a:r>
            <a:r>
              <a:rPr lang="zh-CN" altLang="en-US" b="1" dirty="0">
                <a:solidFill>
                  <a:schemeClr val="tx1"/>
                </a:solidFill>
              </a:rPr>
              <a:t>连接</a:t>
            </a:r>
            <a:r>
              <a:rPr lang="zh-CN" altLang="en-US" dirty="0">
                <a:solidFill>
                  <a:schemeClr val="tx1"/>
                </a:solidFill>
              </a:rPr>
              <a:t>，以加快传输速度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HTTP/1.0</a:t>
            </a:r>
            <a:r>
              <a:rPr lang="zh-CN" altLang="en-US" dirty="0">
                <a:solidFill>
                  <a:schemeClr val="tx1"/>
                </a:solidFill>
              </a:rPr>
              <a:t>每次请求都需要建立新的</a:t>
            </a:r>
            <a:r>
              <a:rPr lang="en-US" altLang="zh-CN" dirty="0">
                <a:solidFill>
                  <a:schemeClr val="tx1"/>
                </a:solidFill>
              </a:rPr>
              <a:t>TCP</a:t>
            </a:r>
            <a:r>
              <a:rPr lang="zh-CN" altLang="en-US" dirty="0">
                <a:solidFill>
                  <a:schemeClr val="tx1"/>
                </a:solidFill>
              </a:rPr>
              <a:t>连接，连接不能复用。</a:t>
            </a:r>
            <a:r>
              <a:rPr lang="en-US" altLang="zh-CN" dirty="0">
                <a:solidFill>
                  <a:schemeClr val="tx1"/>
                </a:solidFill>
              </a:rPr>
              <a:t>HTTP/1.1</a:t>
            </a:r>
            <a:r>
              <a:rPr lang="zh-CN" altLang="en-US" dirty="0">
                <a:solidFill>
                  <a:schemeClr val="tx1"/>
                </a:solidFill>
              </a:rPr>
              <a:t>新的请求可以在上次请求建立的</a:t>
            </a:r>
            <a:r>
              <a:rPr lang="en-US" altLang="zh-CN" dirty="0">
                <a:solidFill>
                  <a:schemeClr val="tx1"/>
                </a:solidFill>
              </a:rPr>
              <a:t>TCP</a:t>
            </a:r>
            <a:r>
              <a:rPr lang="zh-CN" altLang="en-US" dirty="0">
                <a:solidFill>
                  <a:schemeClr val="tx1"/>
                </a:solidFill>
              </a:rPr>
              <a:t>连接之上发送，连接可以复用，减少重复进行</a:t>
            </a:r>
            <a:r>
              <a:rPr lang="en-US" altLang="zh-CN" dirty="0">
                <a:solidFill>
                  <a:schemeClr val="tx1"/>
                </a:solidFill>
              </a:rPr>
              <a:t>TCP</a:t>
            </a:r>
            <a:r>
              <a:rPr lang="zh-CN" altLang="en-US" dirty="0">
                <a:solidFill>
                  <a:schemeClr val="tx1"/>
                </a:solidFill>
              </a:rPr>
              <a:t>三次握手的开销，提高效率</a:t>
            </a:r>
            <a:r>
              <a:rPr lang="zh-CN" altLang="en-US" dirty="0" smtClean="0">
                <a:solidFill>
                  <a:schemeClr val="tx1"/>
                </a:solidFill>
              </a:rPr>
              <a:t>。在</a:t>
            </a:r>
            <a:r>
              <a:rPr lang="zh-CN" altLang="en-US" dirty="0">
                <a:solidFill>
                  <a:schemeClr val="tx1"/>
                </a:solidFill>
              </a:rPr>
              <a:t>同一个</a:t>
            </a:r>
            <a:r>
              <a:rPr lang="en-US" altLang="zh-CN" dirty="0">
                <a:solidFill>
                  <a:schemeClr val="tx1"/>
                </a:solidFill>
              </a:rPr>
              <a:t>TCP</a:t>
            </a:r>
            <a:r>
              <a:rPr lang="zh-CN" altLang="en-US" dirty="0">
                <a:solidFill>
                  <a:schemeClr val="tx1"/>
                </a:solidFill>
              </a:rPr>
              <a:t>连接中，新的请求需要等上一次请求收到响应后，才能发送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95" y="963337"/>
            <a:ext cx="7218255" cy="53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98898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3970</TotalTime>
  <Words>974</Words>
  <Application>Microsoft Office PowerPoint</Application>
  <PresentationFormat>宽屏</PresentationFormat>
  <Paragraphs>114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幼圆</vt:lpstr>
      <vt:lpstr>Century Gothic</vt:lpstr>
      <vt:lpstr>Wingdings 3</vt:lpstr>
      <vt:lpstr>切片</vt:lpstr>
      <vt:lpstr>Acrobat Document</vt:lpstr>
      <vt:lpstr>HTTP协议  </vt:lpstr>
      <vt:lpstr>PowerPoint 演示文稿</vt:lpstr>
      <vt:lpstr>HTTP 简介</vt:lpstr>
      <vt:lpstr>HTTP 工作原理</vt:lpstr>
      <vt:lpstr>通过请求和响应的交换达成通信</vt:lpstr>
      <vt:lpstr>HTTP三点注意事项：</vt:lpstr>
      <vt:lpstr>HTTP 消息结构</vt:lpstr>
      <vt:lpstr>PowerPoint 演示文稿</vt:lpstr>
      <vt:lpstr>HTTP 1.1</vt:lpstr>
      <vt:lpstr>HTTP 请求方法</vt:lpstr>
      <vt:lpstr>GET ：获取资源</vt:lpstr>
      <vt:lpstr>POST：传输实体主体</vt:lpstr>
      <vt:lpstr>HEAD：获得报文首部</vt:lpstr>
      <vt:lpstr>HTTP 响应头信息 </vt:lpstr>
      <vt:lpstr>PowerPoint 演示文稿</vt:lpstr>
      <vt:lpstr>PowerPoint 演示文稿</vt:lpstr>
      <vt:lpstr>PowerPoint 演示文稿</vt:lpstr>
      <vt:lpstr>HTTP状态码</vt:lpstr>
      <vt:lpstr>常见的HTTP状态码：</vt:lpstr>
      <vt:lpstr>200 OK</vt:lpstr>
      <vt:lpstr>301 Moved Permanently</vt:lpstr>
      <vt:lpstr>304 Not Modified</vt:lpstr>
      <vt:lpstr>404 Not Found</vt:lpstr>
      <vt:lpstr>500 Internal Server Error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USER-</dc:creator>
  <cp:lastModifiedBy>USER-</cp:lastModifiedBy>
  <cp:revision>60</cp:revision>
  <dcterms:created xsi:type="dcterms:W3CDTF">2019-11-27T06:49:11Z</dcterms:created>
  <dcterms:modified xsi:type="dcterms:W3CDTF">2019-12-13T06:54:17Z</dcterms:modified>
</cp:coreProperties>
</file>